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2F0AB-0B32-45D9-A4D4-8D8C3E90B326}" v="5" dt="2019-10-11T14:46:37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4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sir Albaharna" userId="1676878bb00c4969" providerId="LiveId" clId="{D9D2F0AB-0B32-45D9-A4D4-8D8C3E90B326}"/>
    <pc:docChg chg="custSel addSld modSld sldOrd">
      <pc:chgData name="Yassir Albaharna" userId="1676878bb00c4969" providerId="LiveId" clId="{D9D2F0AB-0B32-45D9-A4D4-8D8C3E90B326}" dt="2019-10-13T05:35:42.664" v="126" actId="20577"/>
      <pc:docMkLst>
        <pc:docMk/>
      </pc:docMkLst>
      <pc:sldChg chg="modSp">
        <pc:chgData name="Yassir Albaharna" userId="1676878bb00c4969" providerId="LiveId" clId="{D9D2F0AB-0B32-45D9-A4D4-8D8C3E90B326}" dt="2019-10-05T14:26:35.029" v="102" actId="115"/>
        <pc:sldMkLst>
          <pc:docMk/>
          <pc:sldMk cId="624350374" sldId="256"/>
        </pc:sldMkLst>
        <pc:spChg chg="mod">
          <ac:chgData name="Yassir Albaharna" userId="1676878bb00c4969" providerId="LiveId" clId="{D9D2F0AB-0B32-45D9-A4D4-8D8C3E90B326}" dt="2019-10-05T14:26:35.029" v="102" actId="115"/>
          <ac:spMkLst>
            <pc:docMk/>
            <pc:sldMk cId="624350374" sldId="256"/>
            <ac:spMk id="2" creationId="{1D0DB3BA-55AF-41D4-9963-DA2C76B054F7}"/>
          </ac:spMkLst>
        </pc:spChg>
        <pc:spChg chg="mod">
          <ac:chgData name="Yassir Albaharna" userId="1676878bb00c4969" providerId="LiveId" clId="{D9D2F0AB-0B32-45D9-A4D4-8D8C3E90B326}" dt="2019-10-05T14:25:32.669" v="100" actId="6549"/>
          <ac:spMkLst>
            <pc:docMk/>
            <pc:sldMk cId="624350374" sldId="256"/>
            <ac:spMk id="3" creationId="{E22B1267-397B-4D1F-892E-F2190A5BEE90}"/>
          </ac:spMkLst>
        </pc:spChg>
      </pc:sldChg>
      <pc:sldChg chg="modSp">
        <pc:chgData name="Yassir Albaharna" userId="1676878bb00c4969" providerId="LiveId" clId="{D9D2F0AB-0B32-45D9-A4D4-8D8C3E90B326}" dt="2019-10-11T14:48:05.685" v="122" actId="14100"/>
        <pc:sldMkLst>
          <pc:docMk/>
          <pc:sldMk cId="3307194472" sldId="258"/>
        </pc:sldMkLst>
        <pc:spChg chg="mod">
          <ac:chgData name="Yassir Albaharna" userId="1676878bb00c4969" providerId="LiveId" clId="{D9D2F0AB-0B32-45D9-A4D4-8D8C3E90B326}" dt="2019-10-05T14:22:15.223" v="0" actId="115"/>
          <ac:spMkLst>
            <pc:docMk/>
            <pc:sldMk cId="3307194472" sldId="258"/>
            <ac:spMk id="5" creationId="{92693F5C-5247-483C-8D7F-AD6D7AD56170}"/>
          </ac:spMkLst>
        </pc:spChg>
        <pc:spChg chg="mod">
          <ac:chgData name="Yassir Albaharna" userId="1676878bb00c4969" providerId="LiveId" clId="{D9D2F0AB-0B32-45D9-A4D4-8D8C3E90B326}" dt="2019-10-11T14:48:05.685" v="122" actId="14100"/>
          <ac:spMkLst>
            <pc:docMk/>
            <pc:sldMk cId="3307194472" sldId="258"/>
            <ac:spMk id="6" creationId="{AC005F92-2D14-4F95-A7A9-512F7CAE4A23}"/>
          </ac:spMkLst>
        </pc:spChg>
      </pc:sldChg>
      <pc:sldChg chg="modSp">
        <pc:chgData name="Yassir Albaharna" userId="1676878bb00c4969" providerId="LiveId" clId="{D9D2F0AB-0B32-45D9-A4D4-8D8C3E90B326}" dt="2019-10-05T14:22:25.067" v="1" actId="115"/>
        <pc:sldMkLst>
          <pc:docMk/>
          <pc:sldMk cId="2128727329" sldId="259"/>
        </pc:sldMkLst>
        <pc:spChg chg="mod">
          <ac:chgData name="Yassir Albaharna" userId="1676878bb00c4969" providerId="LiveId" clId="{D9D2F0AB-0B32-45D9-A4D4-8D8C3E90B326}" dt="2019-10-05T14:22:25.067" v="1" actId="115"/>
          <ac:spMkLst>
            <pc:docMk/>
            <pc:sldMk cId="2128727329" sldId="259"/>
            <ac:spMk id="2" creationId="{78DAE3E0-9047-4DF2-ABA5-8088F4D23399}"/>
          </ac:spMkLst>
        </pc:spChg>
      </pc:sldChg>
      <pc:sldChg chg="modSp">
        <pc:chgData name="Yassir Albaharna" userId="1676878bb00c4969" providerId="LiveId" clId="{D9D2F0AB-0B32-45D9-A4D4-8D8C3E90B326}" dt="2019-10-13T05:35:42.664" v="126" actId="20577"/>
        <pc:sldMkLst>
          <pc:docMk/>
          <pc:sldMk cId="3915714374" sldId="260"/>
        </pc:sldMkLst>
        <pc:spChg chg="mod">
          <ac:chgData name="Yassir Albaharna" userId="1676878bb00c4969" providerId="LiveId" clId="{D9D2F0AB-0B32-45D9-A4D4-8D8C3E90B326}" dt="2019-10-05T14:22:34.127" v="2" actId="115"/>
          <ac:spMkLst>
            <pc:docMk/>
            <pc:sldMk cId="3915714374" sldId="260"/>
            <ac:spMk id="2" creationId="{2B324832-6161-45B6-A6FD-1673822841ED}"/>
          </ac:spMkLst>
        </pc:spChg>
        <pc:spChg chg="mod">
          <ac:chgData name="Yassir Albaharna" userId="1676878bb00c4969" providerId="LiveId" clId="{D9D2F0AB-0B32-45D9-A4D4-8D8C3E90B326}" dt="2019-10-13T05:35:42.664" v="126" actId="20577"/>
          <ac:spMkLst>
            <pc:docMk/>
            <pc:sldMk cId="3915714374" sldId="260"/>
            <ac:spMk id="3" creationId="{10AC4934-F232-409C-B366-7E8D09D4ACC9}"/>
          </ac:spMkLst>
        </pc:spChg>
      </pc:sldChg>
      <pc:sldChg chg="modSp">
        <pc:chgData name="Yassir Albaharna" userId="1676878bb00c4969" providerId="LiveId" clId="{D9D2F0AB-0B32-45D9-A4D4-8D8C3E90B326}" dt="2019-10-05T14:22:50.769" v="7" actId="27636"/>
        <pc:sldMkLst>
          <pc:docMk/>
          <pc:sldMk cId="1043502480" sldId="261"/>
        </pc:sldMkLst>
        <pc:spChg chg="mod">
          <ac:chgData name="Yassir Albaharna" userId="1676878bb00c4969" providerId="LiveId" clId="{D9D2F0AB-0B32-45D9-A4D4-8D8C3E90B326}" dt="2019-10-05T14:22:46.671" v="5" actId="27636"/>
          <ac:spMkLst>
            <pc:docMk/>
            <pc:sldMk cId="1043502480" sldId="261"/>
            <ac:spMk id="2" creationId="{67A71EF3-66D6-42AF-B418-66610D0FCB7F}"/>
          </ac:spMkLst>
        </pc:spChg>
        <pc:spChg chg="mod">
          <ac:chgData name="Yassir Albaharna" userId="1676878bb00c4969" providerId="LiveId" clId="{D9D2F0AB-0B32-45D9-A4D4-8D8C3E90B326}" dt="2019-10-05T14:22:50.769" v="7" actId="27636"/>
          <ac:spMkLst>
            <pc:docMk/>
            <pc:sldMk cId="1043502480" sldId="261"/>
            <ac:spMk id="3" creationId="{B57C1087-D8D8-4DF5-A7A8-D2D05574FFB1}"/>
          </ac:spMkLst>
        </pc:spChg>
      </pc:sldChg>
      <pc:sldChg chg="modSp add ord">
        <pc:chgData name="Yassir Albaharna" userId="1676878bb00c4969" providerId="LiveId" clId="{D9D2F0AB-0B32-45D9-A4D4-8D8C3E90B326}" dt="2019-10-11T14:47:09.540" v="115" actId="6549"/>
        <pc:sldMkLst>
          <pc:docMk/>
          <pc:sldMk cId="1848487318" sldId="262"/>
        </pc:sldMkLst>
        <pc:spChg chg="mod">
          <ac:chgData name="Yassir Albaharna" userId="1676878bb00c4969" providerId="LiveId" clId="{D9D2F0AB-0B32-45D9-A4D4-8D8C3E90B326}" dt="2019-10-11T14:46:50.017" v="113" actId="115"/>
          <ac:spMkLst>
            <pc:docMk/>
            <pc:sldMk cId="1848487318" sldId="262"/>
            <ac:spMk id="2" creationId="{F9B4D7F8-88CB-4F9B-B3A2-E8AD47FA0878}"/>
          </ac:spMkLst>
        </pc:spChg>
        <pc:spChg chg="mod">
          <ac:chgData name="Yassir Albaharna" userId="1676878bb00c4969" providerId="LiveId" clId="{D9D2F0AB-0B32-45D9-A4D4-8D8C3E90B326}" dt="2019-10-11T14:47:09.540" v="115" actId="6549"/>
          <ac:spMkLst>
            <pc:docMk/>
            <pc:sldMk cId="1848487318" sldId="262"/>
            <ac:spMk id="3" creationId="{B60D26C7-28A4-4B99-BAB5-7585313FA1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8038-79AA-4FCE-A963-7F1406AC2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5F743-24CF-4D29-8B0F-F66D23C9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35916-D7BA-4DAE-B9C7-FD93CA86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2447D-5A01-44A3-BACA-B72702C7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508D7-47D9-4DD2-AE2B-08E030E6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6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95FD-43DC-4CE9-B893-168A2A0E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6F495-225D-410C-81EE-5FF528646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41D75-8E94-461B-90CE-BC3E595D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5045E-4388-4920-82C3-508EDEAD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D330C-E60F-44CA-91D8-43EEDFF7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9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EDA6F-893E-4E4E-BDA3-8D7C3280C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2A5FD-351D-4AA2-89E7-2089F3F37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141B8-282E-41C9-9D78-4338DCFB4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5505C-2A77-4025-BE09-9BFB4F7B5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0E598-48D4-4F46-88E0-3408E4C9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23E-8593-4704-89C7-B843EBB0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70F4-F65A-4E6C-8E9D-CF14285E8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94750-72B8-4F31-AB7E-B39E2701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8AD25-1883-4F21-851F-012E3C28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F415F-A038-40E4-AB29-9CCF3A69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74D2-DFC7-4B52-A29A-EDC3D53B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6F6C1-22C5-47E2-ACB5-D7DE2C676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BACCC-1448-45F0-97D3-8A8F1B0AE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463C7-0300-4AF8-B7A0-65C7FAFE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EB63E-51CA-4837-8EF3-A6F6C1A26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6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7BF2-7D1E-488D-AEAF-8D23F43A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4B0BA-D7F5-47A5-B65E-1F97AEB68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2BFBE-8822-4CB3-895D-49751C004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D5EE9-5827-48E4-91A8-0AC538117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F61D2-6052-4281-A536-0E12F1A4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92A9B-6131-48C3-AF01-A2317DDA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1169-837F-45A1-B678-ED856EE5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51F91-1499-4227-95C3-4BABA9126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65260-62B5-47A2-916F-C867053C4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9C259-2D19-4197-88DB-BBE55B56E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F20426-6335-4C4E-91B2-7589FC12A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9F7DA1-93A9-4B07-BFBB-B38E3E91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63A0A-E76D-4934-A169-5FC292666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05A9A6-C16A-400C-AFF7-E6E85EE3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9E99-3F41-4139-A65E-C6C8060C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7E30E-F3FA-4990-9101-E1F9A11D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69AD0-249A-44C3-9319-420558CAA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A3325-4AD3-4F76-BE69-61A28CCD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0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0BCB4A-A002-4A90-A18E-27C800DB2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386E2-E040-4C04-AAC4-DE85763E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01C91-5BDB-40F2-BD99-EF5F2F3C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6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12DA9-1BA3-4300-B7D9-000C3C4B4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3FC7A-A838-462E-8360-D114DF39E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4A3F7-3302-490D-BB1E-F789E4923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C7DE9-EB13-40E4-8A65-8BD8F1AD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E3E0C-48C4-4FD2-A047-15CEE095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73EF-28B5-4C8B-BA2C-F940BAF16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FE7D4-C203-4791-BAB6-A746A949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DD669-466D-40F4-8A4D-AAE24228C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C1453-7993-4EA1-B48A-1D119AC66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C6A48-B839-49CD-8AB2-0FBC49E4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E67CA-04D7-49A4-8AB7-C31B3496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277C9-5F56-49C9-B058-CFB024C0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B0F975-F4B6-4166-8C25-D328A1F6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3E356-CCC1-4413-8E81-5D06D375E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8E731-A71C-475A-B62C-596ECABB2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6C42-52AC-4051-B008-C8307A835C2F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FC64-B966-432B-92B4-D6B8E30D6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13C8B-642C-43A3-860D-B2FB2218F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6E64-4C4A-44E8-BB3A-398B1F29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2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B3BA-55AF-41D4-9963-DA2C76B05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1511"/>
            <a:ext cx="9144000" cy="2508068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GCC Insurance Companies </a:t>
            </a:r>
            <a:br>
              <a:rPr lang="en-US" dirty="0"/>
            </a:br>
            <a:r>
              <a:rPr lang="en-US" u="sng" dirty="0"/>
              <a:t>and Social Security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B1267-397B-4D1F-892E-F2190A5BE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6427"/>
            <a:ext cx="9144000" cy="194375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Yassir Albaharna, FCII, Chartered Insurer </a:t>
            </a:r>
          </a:p>
          <a:p>
            <a:r>
              <a:rPr lang="en-US" dirty="0"/>
              <a:t>                      Vice President, FAIR </a:t>
            </a:r>
          </a:p>
          <a:p>
            <a:r>
              <a:rPr lang="en-US" dirty="0"/>
              <a:t>                                      Gulf Insurance Forum, Dubai </a:t>
            </a:r>
          </a:p>
          <a:p>
            <a:r>
              <a:rPr lang="en-US" dirty="0"/>
              <a:t>                16 October 2019 </a:t>
            </a:r>
          </a:p>
        </p:txBody>
      </p:sp>
    </p:spTree>
    <p:extLst>
      <p:ext uri="{BB962C8B-B14F-4D97-AF65-F5344CB8AC3E}">
        <p14:creationId xmlns:p14="http://schemas.microsoft.com/office/powerpoint/2010/main" val="62435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693F5C-5247-483C-8D7F-AD6D7AD5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z="4000" u="sng" dirty="0"/>
              <a:t>Social Security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005F92-2D14-4F95-A7A9-512F7CAE4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899"/>
            <a:ext cx="10515600" cy="436906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Social Security - old age, disability, and death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associated with not being able to work- poverty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Security is insurance for the risks we all face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Security = Individual Security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Insurance plan </a:t>
            </a:r>
            <a:endParaRPr lang="en-US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9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D7F8-88CB-4F9B-B3A2-E8AD47FA0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Myths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6C7-28A4-4B99-BAB5-7585313FA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will never get back what you put in </a:t>
            </a:r>
          </a:p>
          <a:p>
            <a:endParaRPr lang="en-US" dirty="0"/>
          </a:p>
          <a:p>
            <a:r>
              <a:rPr lang="en-US" dirty="0"/>
              <a:t>Social Security is going bankrupt </a:t>
            </a:r>
          </a:p>
          <a:p>
            <a:endParaRPr lang="en-US" dirty="0"/>
          </a:p>
          <a:p>
            <a:r>
              <a:rPr lang="en-US" dirty="0"/>
              <a:t>Social Security benefits are an acquired right </a:t>
            </a:r>
          </a:p>
          <a:p>
            <a:endParaRPr lang="en-US" dirty="0"/>
          </a:p>
          <a:p>
            <a:r>
              <a:rPr lang="en-US" dirty="0"/>
              <a:t>Everyone should delay filing for Social Security benefits until age 60</a:t>
            </a:r>
          </a:p>
          <a:p>
            <a:endParaRPr lang="en-US" dirty="0"/>
          </a:p>
          <a:p>
            <a:r>
              <a:rPr lang="en-US" dirty="0"/>
              <a:t>Pensions vs savings: compulsory, voluntary, contributory </a:t>
            </a:r>
          </a:p>
        </p:txBody>
      </p:sp>
    </p:spTree>
    <p:extLst>
      <p:ext uri="{BB962C8B-B14F-4D97-AF65-F5344CB8AC3E}">
        <p14:creationId xmlns:p14="http://schemas.microsoft.com/office/powerpoint/2010/main" val="184848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E3E0-9047-4DF2-ABA5-8088F4D2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3 Retirement Questions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5856-A3FF-4794-9472-A3C9477FD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Retirement today isn’t what it used to be: 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1. How long will you live? 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2. How much money are you going to spend? </a:t>
            </a:r>
          </a:p>
          <a:p>
            <a:pPr marL="457200" lvl="1" indent="0">
              <a:buNone/>
            </a:pPr>
            <a:r>
              <a:rPr lang="en-US" dirty="0"/>
              <a:t>3. How can you optimize your Social Security benefits?</a:t>
            </a:r>
          </a:p>
          <a:p>
            <a:endParaRPr lang="en-US" dirty="0"/>
          </a:p>
          <a:p>
            <a:r>
              <a:rPr lang="en-US" dirty="0"/>
              <a:t>Social Security is increasingly important for retirees</a:t>
            </a:r>
          </a:p>
          <a:p>
            <a:endParaRPr lang="en-US" dirty="0"/>
          </a:p>
          <a:p>
            <a:r>
              <a:rPr lang="en-US" dirty="0"/>
              <a:t>When will you begin taking your benefits – 55, full retirement age 60 or 70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4832-6161-45B6-A6FD-16738228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Retirement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C4934-F232-409C-B366-7E8D09D4A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 </a:t>
            </a:r>
          </a:p>
          <a:p>
            <a:r>
              <a:rPr lang="en-US" dirty="0"/>
              <a:t>Employer Pension vs. Private Pension</a:t>
            </a:r>
          </a:p>
          <a:p>
            <a:r>
              <a:rPr lang="en-US" dirty="0"/>
              <a:t>How Is It the same/different  from an Employer Pension Plan?</a:t>
            </a:r>
          </a:p>
          <a:p>
            <a:r>
              <a:rPr lang="en-US" dirty="0"/>
              <a:t>Insurance for Retirement with Private Pensions</a:t>
            </a:r>
          </a:p>
          <a:p>
            <a:pPr lvl="0"/>
            <a:r>
              <a:rPr lang="en-US" dirty="0"/>
              <a:t>Insurance for Retirement and Life Insurance </a:t>
            </a:r>
            <a:endParaRPr lang="en-US" b="1" dirty="0"/>
          </a:p>
          <a:p>
            <a:pPr lvl="0"/>
            <a:r>
              <a:rPr lang="en-US" dirty="0"/>
              <a:t>What Does Insurance Do</a:t>
            </a:r>
            <a:endParaRPr lang="en-US" b="1" dirty="0"/>
          </a:p>
          <a:p>
            <a:pPr lvl="0"/>
            <a:r>
              <a:rPr lang="en-US" dirty="0"/>
              <a:t>Simplest is best</a:t>
            </a:r>
            <a:endParaRPr lang="en-US" b="1" dirty="0"/>
          </a:p>
          <a:p>
            <a:pPr lvl="0"/>
            <a:r>
              <a:rPr lang="en-US" dirty="0"/>
              <a:t>Personal Pension approach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1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71EF3-66D6-42AF-B418-66610D0F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4491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Recommendations 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1087-D8D8-4DF5-A7A8-D2D05574F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6773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Challenge: effective, affordable and sustainable pension systems </a:t>
            </a:r>
          </a:p>
          <a:p>
            <a:r>
              <a:rPr lang="en-US" dirty="0"/>
              <a:t>Role of the insurance industry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Ways to save enough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Ways to save well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Ways to save wisely </a:t>
            </a:r>
          </a:p>
          <a:p>
            <a:r>
              <a:rPr lang="en-US" dirty="0"/>
              <a:t>Gulf states must raise retirement age</a:t>
            </a:r>
          </a:p>
          <a:p>
            <a:r>
              <a:rPr lang="en-US" dirty="0"/>
              <a:t>Address major imbalances in the pension and social security systems</a:t>
            </a:r>
          </a:p>
          <a:p>
            <a:r>
              <a:rPr lang="en-US" dirty="0"/>
              <a:t>Pension reform in GCC needs to come out of retirement</a:t>
            </a:r>
          </a:p>
          <a:p>
            <a:r>
              <a:rPr lang="en-US" dirty="0"/>
              <a:t>Expats: elephant in the room</a:t>
            </a:r>
          </a:p>
          <a:p>
            <a:r>
              <a:rPr lang="en-US" dirty="0"/>
              <a:t>Joint employee/employer-funded pensions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02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GCC Insurance Companies  and Social Security  </vt:lpstr>
      <vt:lpstr>Social Security </vt:lpstr>
      <vt:lpstr>Myths  </vt:lpstr>
      <vt:lpstr>3 Retirement Questions  </vt:lpstr>
      <vt:lpstr>Retirement Planning</vt:lpstr>
      <vt:lpstr>Recommendations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Companies and  Social Security  </dc:title>
  <dc:creator>Yassir Albaharna</dc:creator>
  <cp:lastModifiedBy>Yassir Albaharna</cp:lastModifiedBy>
  <cp:revision>4</cp:revision>
  <dcterms:created xsi:type="dcterms:W3CDTF">2019-10-05T13:52:59Z</dcterms:created>
  <dcterms:modified xsi:type="dcterms:W3CDTF">2019-10-13T05:35:47Z</dcterms:modified>
</cp:coreProperties>
</file>